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  <p:sldId id="258" r:id="rId4"/>
    <p:sldId id="261" r:id="rId5"/>
    <p:sldId id="262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88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5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98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80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6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4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8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6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3092-C37B-C545-B54B-D7EFCF72EF73}" type="datetimeFigureOut">
              <a:rPr lang="en-US" smtClean="0"/>
              <a:t>5/23/17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2F941-7E2F-2B48-BD7A-CDAE6EFDE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7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539" y="348544"/>
            <a:ext cx="10515600" cy="1325563"/>
          </a:xfrm>
        </p:spPr>
        <p:txBody>
          <a:bodyPr/>
          <a:lstStyle/>
          <a:p>
            <a:r>
              <a:rPr lang="en-US" dirty="0" smtClean="0"/>
              <a:t>Wavelength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670" y="2133850"/>
            <a:ext cx="6733854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Find the centroid for each </a:t>
            </a:r>
            <a:r>
              <a:rPr lang="en-US" dirty="0" err="1" smtClean="0"/>
              <a:t>lenslet</a:t>
            </a:r>
            <a:r>
              <a:rPr lang="en-US" dirty="0" smtClean="0"/>
              <a:t>, each discrete wavelength</a:t>
            </a:r>
          </a:p>
          <a:p>
            <a:pPr lvl="1"/>
            <a:r>
              <a:rPr lang="en-US" dirty="0" smtClean="0"/>
              <a:t>Use 3</a:t>
            </a:r>
            <a:r>
              <a:rPr lang="en-US" baseline="30000" dirty="0" smtClean="0"/>
              <a:t>rd</a:t>
            </a:r>
            <a:r>
              <a:rPr lang="en-US" dirty="0" smtClean="0"/>
              <a:t> order, 2D polynomial fit in both X and Y</a:t>
            </a:r>
          </a:p>
          <a:p>
            <a:r>
              <a:rPr lang="en-US" dirty="0" smtClean="0"/>
              <a:t>Interpolate polynomial coefficients to map arbitrary wavelengths</a:t>
            </a:r>
          </a:p>
          <a:p>
            <a:r>
              <a:rPr lang="en-US" dirty="0"/>
              <a:t>C</a:t>
            </a:r>
            <a:r>
              <a:rPr lang="en-US" dirty="0" smtClean="0"/>
              <a:t>ompute the wavelength at the centers of each pixel in each </a:t>
            </a:r>
            <a:r>
              <a:rPr lang="en-US" dirty="0" err="1" smtClean="0"/>
              <a:t>microspectrum</a:t>
            </a:r>
            <a:endParaRPr lang="en-US" dirty="0" smtClean="0"/>
          </a:p>
          <a:p>
            <a:r>
              <a:rPr lang="en-US" dirty="0" smtClean="0"/>
              <a:t>If enough SNR, compute </a:t>
            </a:r>
            <a:r>
              <a:rPr lang="en-US" dirty="0" err="1" smtClean="0"/>
              <a:t>PSFLet</a:t>
            </a:r>
            <a:r>
              <a:rPr lang="en-US" dirty="0" smtClean="0"/>
              <a:t> templates over a small number of regions of the detector</a:t>
            </a:r>
          </a:p>
          <a:p>
            <a:r>
              <a:rPr lang="en-US" dirty="0" smtClean="0"/>
              <a:t>Compute </a:t>
            </a:r>
            <a:r>
              <a:rPr lang="en-US" dirty="0" err="1" smtClean="0"/>
              <a:t>lenslet</a:t>
            </a:r>
            <a:r>
              <a:rPr lang="en-US" dirty="0" smtClean="0"/>
              <a:t> illumination ”flat”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5166" y="1522589"/>
            <a:ext cx="4896834" cy="427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6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c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467" y="915260"/>
            <a:ext cx="5404207" cy="5055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9142" y="1366462"/>
            <a:ext cx="6273729" cy="37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5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Optimal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901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For each pixel of a </a:t>
            </a:r>
            <a:r>
              <a:rPr lang="en-US" dirty="0" err="1" smtClean="0"/>
              <a:t>microspectrum</a:t>
            </a:r>
            <a:r>
              <a:rPr lang="en-US" dirty="0" smtClean="0"/>
              <a:t>, fit a 1D matched filter in the cross-spectral dimension</a:t>
            </a:r>
          </a:p>
          <a:p>
            <a:pPr lvl="1"/>
            <a:r>
              <a:rPr lang="en-US" dirty="0" smtClean="0"/>
              <a:t>Each </a:t>
            </a:r>
            <a:r>
              <a:rPr lang="en-US" dirty="0" err="1" smtClean="0"/>
              <a:t>microspectrum</a:t>
            </a:r>
            <a:r>
              <a:rPr lang="en-US" dirty="0" smtClean="0"/>
              <a:t> now has ~22 flux measurements for its own set of 22 wavelengths, the ones that correspond to the pixel centers for that particular </a:t>
            </a:r>
            <a:r>
              <a:rPr lang="en-US" dirty="0" err="1" smtClean="0"/>
              <a:t>microspectrum</a:t>
            </a:r>
            <a:endParaRPr lang="en-US" dirty="0" smtClean="0"/>
          </a:p>
          <a:p>
            <a:r>
              <a:rPr lang="en-US" dirty="0" smtClean="0"/>
              <a:t>Interpolate these fluxes and remap them onto a common wavelength grid</a:t>
            </a:r>
          </a:p>
          <a:p>
            <a:pPr lvl="1"/>
            <a:r>
              <a:rPr lang="en-US" dirty="0" smtClean="0"/>
              <a:t>Now all </a:t>
            </a:r>
            <a:r>
              <a:rPr lang="en-US" dirty="0" err="1" smtClean="0"/>
              <a:t>microspectra</a:t>
            </a:r>
            <a:r>
              <a:rPr lang="en-US" dirty="0" smtClean="0"/>
              <a:t> have the same wavelength grid, the results can be shown in a cube</a:t>
            </a:r>
          </a:p>
          <a:p>
            <a:r>
              <a:rPr lang="en-US" u="sng" dirty="0" smtClean="0"/>
              <a:t>Pros</a:t>
            </a:r>
            <a:r>
              <a:rPr lang="en-US" dirty="0" smtClean="0"/>
              <a:t>: fast, requires minimal calibration, tolerant to small errors in </a:t>
            </a:r>
            <a:r>
              <a:rPr lang="en-US" dirty="0" err="1" smtClean="0"/>
              <a:t>PSFlet</a:t>
            </a:r>
            <a:r>
              <a:rPr lang="en-US" dirty="0" smtClean="0"/>
              <a:t> width, appears sufficient for </a:t>
            </a:r>
            <a:r>
              <a:rPr lang="en-US" dirty="0" err="1" smtClean="0"/>
              <a:t>wavefront</a:t>
            </a:r>
            <a:r>
              <a:rPr lang="en-US" dirty="0" smtClean="0"/>
              <a:t> control</a:t>
            </a:r>
          </a:p>
          <a:p>
            <a:r>
              <a:rPr lang="en-US" u="sng" dirty="0" smtClean="0"/>
              <a:t>Cons</a:t>
            </a:r>
            <a:r>
              <a:rPr lang="en-US" dirty="0" smtClean="0"/>
              <a:t>: spectral cross-correlation, does not account for true </a:t>
            </a:r>
            <a:r>
              <a:rPr lang="en-US" dirty="0" err="1" smtClean="0"/>
              <a:t>PSFlet</a:t>
            </a:r>
            <a:r>
              <a:rPr lang="en-US" dirty="0" smtClean="0"/>
              <a:t> shape, lower SNR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580" y="3069262"/>
            <a:ext cx="6961740" cy="147874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647326" y="2854859"/>
            <a:ext cx="10274" cy="1907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3647326" y="1705232"/>
            <a:ext cx="1196523" cy="1149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3534032" y="1433384"/>
            <a:ext cx="1198606" cy="1173892"/>
          </a:xfrm>
          <a:custGeom>
            <a:avLst/>
            <a:gdLst>
              <a:gd name="connsiteX0" fmla="*/ 0 w 1198606"/>
              <a:gd name="connsiteY0" fmla="*/ 1173892 h 1173892"/>
              <a:gd name="connsiteX1" fmla="*/ 222422 w 1198606"/>
              <a:gd name="connsiteY1" fmla="*/ 939113 h 1173892"/>
              <a:gd name="connsiteX2" fmla="*/ 172995 w 1198606"/>
              <a:gd name="connsiteY2" fmla="*/ 284205 h 1173892"/>
              <a:gd name="connsiteX3" fmla="*/ 172995 w 1198606"/>
              <a:gd name="connsiteY3" fmla="*/ 98854 h 1173892"/>
              <a:gd name="connsiteX4" fmla="*/ 234779 w 1198606"/>
              <a:gd name="connsiteY4" fmla="*/ 12357 h 1173892"/>
              <a:gd name="connsiteX5" fmla="*/ 345990 w 1198606"/>
              <a:gd name="connsiteY5" fmla="*/ 24713 h 1173892"/>
              <a:gd name="connsiteX6" fmla="*/ 642552 w 1198606"/>
              <a:gd name="connsiteY6" fmla="*/ 234778 h 1173892"/>
              <a:gd name="connsiteX7" fmla="*/ 939114 w 1198606"/>
              <a:gd name="connsiteY7" fmla="*/ 321275 h 1173892"/>
              <a:gd name="connsiteX8" fmla="*/ 1198606 w 1198606"/>
              <a:gd name="connsiteY8" fmla="*/ 160638 h 117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606" h="1173892">
                <a:moveTo>
                  <a:pt x="0" y="1173892"/>
                </a:moveTo>
                <a:cubicBezTo>
                  <a:pt x="96795" y="1130643"/>
                  <a:pt x="193590" y="1087394"/>
                  <a:pt x="222422" y="939113"/>
                </a:cubicBezTo>
                <a:cubicBezTo>
                  <a:pt x="251254" y="790832"/>
                  <a:pt x="181233" y="424248"/>
                  <a:pt x="172995" y="284205"/>
                </a:cubicBezTo>
                <a:cubicBezTo>
                  <a:pt x="164757" y="144162"/>
                  <a:pt x="162698" y="144162"/>
                  <a:pt x="172995" y="98854"/>
                </a:cubicBezTo>
                <a:cubicBezTo>
                  <a:pt x="183292" y="53546"/>
                  <a:pt x="205947" y="24714"/>
                  <a:pt x="234779" y="12357"/>
                </a:cubicBezTo>
                <a:cubicBezTo>
                  <a:pt x="263611" y="0"/>
                  <a:pt x="278028" y="-12357"/>
                  <a:pt x="345990" y="24713"/>
                </a:cubicBezTo>
                <a:cubicBezTo>
                  <a:pt x="413952" y="61783"/>
                  <a:pt x="543698" y="185351"/>
                  <a:pt x="642552" y="234778"/>
                </a:cubicBezTo>
                <a:cubicBezTo>
                  <a:pt x="741406" y="284205"/>
                  <a:pt x="846438" y="333632"/>
                  <a:pt x="939114" y="321275"/>
                </a:cubicBezTo>
                <a:cubicBezTo>
                  <a:pt x="1031790" y="308918"/>
                  <a:pt x="1198606" y="160638"/>
                  <a:pt x="1198606" y="16063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5662496" y="2842503"/>
            <a:ext cx="10274" cy="1907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662496" y="1692876"/>
            <a:ext cx="1196523" cy="1149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437991" y="1478475"/>
            <a:ext cx="1268674" cy="1182568"/>
          </a:xfrm>
          <a:custGeom>
            <a:avLst/>
            <a:gdLst>
              <a:gd name="connsiteX0" fmla="*/ 0 w 1198606"/>
              <a:gd name="connsiteY0" fmla="*/ 1173892 h 1173892"/>
              <a:gd name="connsiteX1" fmla="*/ 222422 w 1198606"/>
              <a:gd name="connsiteY1" fmla="*/ 939113 h 1173892"/>
              <a:gd name="connsiteX2" fmla="*/ 172995 w 1198606"/>
              <a:gd name="connsiteY2" fmla="*/ 284205 h 1173892"/>
              <a:gd name="connsiteX3" fmla="*/ 172995 w 1198606"/>
              <a:gd name="connsiteY3" fmla="*/ 98854 h 1173892"/>
              <a:gd name="connsiteX4" fmla="*/ 234779 w 1198606"/>
              <a:gd name="connsiteY4" fmla="*/ 12357 h 1173892"/>
              <a:gd name="connsiteX5" fmla="*/ 345990 w 1198606"/>
              <a:gd name="connsiteY5" fmla="*/ 24713 h 1173892"/>
              <a:gd name="connsiteX6" fmla="*/ 642552 w 1198606"/>
              <a:gd name="connsiteY6" fmla="*/ 234778 h 1173892"/>
              <a:gd name="connsiteX7" fmla="*/ 939114 w 1198606"/>
              <a:gd name="connsiteY7" fmla="*/ 321275 h 1173892"/>
              <a:gd name="connsiteX8" fmla="*/ 1198606 w 1198606"/>
              <a:gd name="connsiteY8" fmla="*/ 160638 h 117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606" h="1173892">
                <a:moveTo>
                  <a:pt x="0" y="1173892"/>
                </a:moveTo>
                <a:cubicBezTo>
                  <a:pt x="96795" y="1130643"/>
                  <a:pt x="193590" y="1087394"/>
                  <a:pt x="222422" y="939113"/>
                </a:cubicBezTo>
                <a:cubicBezTo>
                  <a:pt x="251254" y="790832"/>
                  <a:pt x="181233" y="424248"/>
                  <a:pt x="172995" y="284205"/>
                </a:cubicBezTo>
                <a:cubicBezTo>
                  <a:pt x="164757" y="144162"/>
                  <a:pt x="162698" y="144162"/>
                  <a:pt x="172995" y="98854"/>
                </a:cubicBezTo>
                <a:cubicBezTo>
                  <a:pt x="183292" y="53546"/>
                  <a:pt x="205947" y="24714"/>
                  <a:pt x="234779" y="12357"/>
                </a:cubicBezTo>
                <a:cubicBezTo>
                  <a:pt x="263611" y="0"/>
                  <a:pt x="278028" y="-12357"/>
                  <a:pt x="345990" y="24713"/>
                </a:cubicBezTo>
                <a:cubicBezTo>
                  <a:pt x="413952" y="61783"/>
                  <a:pt x="543698" y="185351"/>
                  <a:pt x="642552" y="234778"/>
                </a:cubicBezTo>
                <a:cubicBezTo>
                  <a:pt x="741406" y="284205"/>
                  <a:pt x="846438" y="333632"/>
                  <a:pt x="939114" y="321275"/>
                </a:cubicBezTo>
                <a:cubicBezTo>
                  <a:pt x="1031790" y="308918"/>
                  <a:pt x="1198606" y="160638"/>
                  <a:pt x="1198606" y="16063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7646797" y="2854859"/>
            <a:ext cx="10274" cy="190755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646797" y="1705232"/>
            <a:ext cx="1196523" cy="114962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14"/>
          <p:cNvSpPr/>
          <p:nvPr/>
        </p:nvSpPr>
        <p:spPr>
          <a:xfrm>
            <a:off x="7453161" y="1412352"/>
            <a:ext cx="1309817" cy="1309817"/>
          </a:xfrm>
          <a:custGeom>
            <a:avLst/>
            <a:gdLst>
              <a:gd name="connsiteX0" fmla="*/ 0 w 1198606"/>
              <a:gd name="connsiteY0" fmla="*/ 1173892 h 1173892"/>
              <a:gd name="connsiteX1" fmla="*/ 222422 w 1198606"/>
              <a:gd name="connsiteY1" fmla="*/ 939113 h 1173892"/>
              <a:gd name="connsiteX2" fmla="*/ 172995 w 1198606"/>
              <a:gd name="connsiteY2" fmla="*/ 284205 h 1173892"/>
              <a:gd name="connsiteX3" fmla="*/ 172995 w 1198606"/>
              <a:gd name="connsiteY3" fmla="*/ 98854 h 1173892"/>
              <a:gd name="connsiteX4" fmla="*/ 234779 w 1198606"/>
              <a:gd name="connsiteY4" fmla="*/ 12357 h 1173892"/>
              <a:gd name="connsiteX5" fmla="*/ 345990 w 1198606"/>
              <a:gd name="connsiteY5" fmla="*/ 24713 h 1173892"/>
              <a:gd name="connsiteX6" fmla="*/ 642552 w 1198606"/>
              <a:gd name="connsiteY6" fmla="*/ 234778 h 1173892"/>
              <a:gd name="connsiteX7" fmla="*/ 939114 w 1198606"/>
              <a:gd name="connsiteY7" fmla="*/ 321275 h 1173892"/>
              <a:gd name="connsiteX8" fmla="*/ 1198606 w 1198606"/>
              <a:gd name="connsiteY8" fmla="*/ 160638 h 1173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606" h="1173892">
                <a:moveTo>
                  <a:pt x="0" y="1173892"/>
                </a:moveTo>
                <a:cubicBezTo>
                  <a:pt x="96795" y="1130643"/>
                  <a:pt x="193590" y="1087394"/>
                  <a:pt x="222422" y="939113"/>
                </a:cubicBezTo>
                <a:cubicBezTo>
                  <a:pt x="251254" y="790832"/>
                  <a:pt x="181233" y="424248"/>
                  <a:pt x="172995" y="284205"/>
                </a:cubicBezTo>
                <a:cubicBezTo>
                  <a:pt x="164757" y="144162"/>
                  <a:pt x="162698" y="144162"/>
                  <a:pt x="172995" y="98854"/>
                </a:cubicBezTo>
                <a:cubicBezTo>
                  <a:pt x="183292" y="53546"/>
                  <a:pt x="205947" y="24714"/>
                  <a:pt x="234779" y="12357"/>
                </a:cubicBezTo>
                <a:cubicBezTo>
                  <a:pt x="263611" y="0"/>
                  <a:pt x="278028" y="-12357"/>
                  <a:pt x="345990" y="24713"/>
                </a:cubicBezTo>
                <a:cubicBezTo>
                  <a:pt x="413952" y="61783"/>
                  <a:pt x="543698" y="185351"/>
                  <a:pt x="642552" y="234778"/>
                </a:cubicBezTo>
                <a:cubicBezTo>
                  <a:pt x="741406" y="284205"/>
                  <a:pt x="846438" y="333632"/>
                  <a:pt x="939114" y="321275"/>
                </a:cubicBezTo>
                <a:cubicBezTo>
                  <a:pt x="1031790" y="308918"/>
                  <a:pt x="1198606" y="160638"/>
                  <a:pt x="1198606" y="16063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5901993" y="827770"/>
            <a:ext cx="3320355" cy="544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5917331" y="296297"/>
            <a:ext cx="3289680" cy="5439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5917330" y="1355100"/>
            <a:ext cx="3268960" cy="543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917330" y="1838604"/>
            <a:ext cx="3263738" cy="543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5917330" y="2407404"/>
            <a:ext cx="3263738" cy="5396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5917330" y="2924216"/>
            <a:ext cx="3263738" cy="535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5917330" y="3482959"/>
            <a:ext cx="3263738" cy="554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5917330" y="4039728"/>
            <a:ext cx="3263738" cy="541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5917330" y="4522309"/>
            <a:ext cx="3274950" cy="5397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V="1">
            <a:off x="5901993" y="5068100"/>
            <a:ext cx="3263738" cy="5482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5917330" y="5643904"/>
            <a:ext cx="3263738" cy="5370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7330" y="6177887"/>
            <a:ext cx="3248401" cy="52940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20635" y="296297"/>
            <a:ext cx="168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Microspectrum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69771" y="823506"/>
            <a:ext cx="26398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2D </a:t>
            </a:r>
            <a:r>
              <a:rPr lang="en-US" dirty="0" err="1" smtClean="0"/>
              <a:t>PSFlet</a:t>
            </a:r>
            <a:r>
              <a:rPr lang="en-US" dirty="0" smtClean="0"/>
              <a:t> models</a:t>
            </a:r>
          </a:p>
          <a:p>
            <a:pPr algn="r"/>
            <a:r>
              <a:rPr lang="en-US" dirty="0" smtClean="0"/>
              <a:t>digitized according</a:t>
            </a:r>
          </a:p>
          <a:p>
            <a:pPr algn="r"/>
            <a:r>
              <a:rPr lang="en-US" dirty="0" smtClean="0"/>
              <a:t>to wavelength calibration: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91948" y="3390945"/>
            <a:ext cx="3405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Extracted spectrum is the coefficients for the model </a:t>
            </a:r>
            <a:r>
              <a:rPr lang="en-US" dirty="0" err="1" smtClean="0"/>
              <a:t>PSFLets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9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352" y="181232"/>
            <a:ext cx="7749746" cy="1325563"/>
          </a:xfrm>
        </p:spPr>
        <p:txBody>
          <a:bodyPr/>
          <a:lstStyle/>
          <a:p>
            <a:r>
              <a:rPr lang="en-US" dirty="0" smtClean="0"/>
              <a:t>Least squares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352" y="1825625"/>
            <a:ext cx="5733534" cy="4797596"/>
          </a:xfrm>
        </p:spPr>
        <p:txBody>
          <a:bodyPr/>
          <a:lstStyle/>
          <a:p>
            <a:r>
              <a:rPr lang="en-US" dirty="0" smtClean="0"/>
              <a:t>Fit each micro-spectrum as a sum of 2D </a:t>
            </a:r>
            <a:r>
              <a:rPr lang="en-US" dirty="0" err="1" smtClean="0"/>
              <a:t>PSFLet</a:t>
            </a:r>
            <a:r>
              <a:rPr lang="en-US" dirty="0" smtClean="0"/>
              <a:t> templates</a:t>
            </a:r>
          </a:p>
          <a:p>
            <a:r>
              <a:rPr lang="en-US" dirty="0" smtClean="0"/>
              <a:t>Pros: fit the instrument line function; best SNR properties, no spectral cross-correlation</a:t>
            </a:r>
          </a:p>
          <a:p>
            <a:r>
              <a:rPr lang="en-US" dirty="0" smtClean="0"/>
              <a:t>Cons: Requires high-resolution </a:t>
            </a:r>
            <a:r>
              <a:rPr lang="en-US" dirty="0" err="1" smtClean="0"/>
              <a:t>PSFlets</a:t>
            </a:r>
            <a:r>
              <a:rPr lang="en-US" dirty="0" smtClean="0"/>
              <a:t> across the entire detector (needing high SNR, low aberrations for sufficient sampling diversity)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2" t="10503" r="8231" b="8968"/>
          <a:stretch/>
        </p:blipFill>
        <p:spPr>
          <a:xfrm>
            <a:off x="6376086" y="704334"/>
            <a:ext cx="5511114" cy="53999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2309" y="6026343"/>
            <a:ext cx="125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Bottom left</a:t>
            </a:r>
          </a:p>
          <a:p>
            <a:pPr algn="ctr"/>
            <a:r>
              <a:rPr lang="en-US" dirty="0" smtClean="0"/>
              <a:t>of detector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761945" y="135897"/>
            <a:ext cx="1261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Top right</a:t>
            </a:r>
          </a:p>
          <a:p>
            <a:pPr algn="ctr"/>
            <a:r>
              <a:rPr lang="en-US" dirty="0" smtClean="0"/>
              <a:t>of detector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98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252</Words>
  <Application>Microsoft Macintosh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Wavelength calibration</vt:lpstr>
      <vt:lpstr>PowerPoint Presentation</vt:lpstr>
      <vt:lpstr>Optimal extraction</vt:lpstr>
      <vt:lpstr>PowerPoint Presentation</vt:lpstr>
      <vt:lpstr>PowerPoint Presentation</vt:lpstr>
      <vt:lpstr>Least squares extraction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Rizzo</dc:creator>
  <cp:lastModifiedBy>Maxime Rizzo</cp:lastModifiedBy>
  <cp:revision>10</cp:revision>
  <dcterms:created xsi:type="dcterms:W3CDTF">2017-05-23T17:47:03Z</dcterms:created>
  <dcterms:modified xsi:type="dcterms:W3CDTF">2017-05-24T09:47:09Z</dcterms:modified>
</cp:coreProperties>
</file>